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00584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32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006DC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6DC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6DC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6DC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0708" y="1118293"/>
            <a:ext cx="2498725" cy="330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006DC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0595" y="1634204"/>
            <a:ext cx="9062720" cy="27203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Welcome</a:t>
            </a:r>
            <a:r>
              <a:rPr spc="-90" dirty="0"/>
              <a:t> </a:t>
            </a:r>
            <a:r>
              <a:rPr dirty="0"/>
              <a:t>to</a:t>
            </a:r>
            <a:r>
              <a:rPr spc="-105" dirty="0"/>
              <a:t> </a:t>
            </a:r>
            <a:r>
              <a:rPr spc="-10" dirty="0"/>
              <a:t>UCPath!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>
              <a:lnSpc>
                <a:spcPct val="111200"/>
              </a:lnSpc>
              <a:spcBef>
                <a:spcPts val="100"/>
              </a:spcBef>
            </a:pPr>
            <a:r>
              <a:rPr dirty="0"/>
              <a:t>The</a:t>
            </a:r>
            <a:r>
              <a:rPr spc="-90" dirty="0"/>
              <a:t> </a:t>
            </a:r>
            <a:r>
              <a:rPr dirty="0"/>
              <a:t>training</a:t>
            </a:r>
            <a:r>
              <a:rPr spc="-80" dirty="0"/>
              <a:t> </a:t>
            </a:r>
            <a:r>
              <a:rPr dirty="0"/>
              <a:t>requirements</a:t>
            </a:r>
            <a:r>
              <a:rPr spc="-60" dirty="0"/>
              <a:t> </a:t>
            </a:r>
            <a:r>
              <a:rPr dirty="0"/>
              <a:t>outlined</a:t>
            </a:r>
            <a:r>
              <a:rPr spc="-45" dirty="0"/>
              <a:t> </a:t>
            </a:r>
            <a:r>
              <a:rPr dirty="0"/>
              <a:t>below</a:t>
            </a:r>
            <a:r>
              <a:rPr spc="-100" dirty="0"/>
              <a:t> </a:t>
            </a:r>
            <a:r>
              <a:rPr dirty="0"/>
              <a:t>are</a:t>
            </a:r>
            <a:r>
              <a:rPr spc="-80" dirty="0"/>
              <a:t> </a:t>
            </a:r>
            <a:r>
              <a:rPr dirty="0"/>
              <a:t>intended</a:t>
            </a:r>
            <a:r>
              <a:rPr spc="-90" dirty="0"/>
              <a:t> </a:t>
            </a:r>
            <a:r>
              <a:rPr dirty="0"/>
              <a:t>for</a:t>
            </a:r>
            <a:r>
              <a:rPr spc="-95" dirty="0"/>
              <a:t> </a:t>
            </a:r>
            <a:r>
              <a:rPr dirty="0"/>
              <a:t>UC</a:t>
            </a:r>
            <a:r>
              <a:rPr spc="-70" dirty="0"/>
              <a:t> </a:t>
            </a:r>
            <a:r>
              <a:rPr dirty="0"/>
              <a:t>employees</a:t>
            </a:r>
            <a:r>
              <a:rPr spc="-60" dirty="0"/>
              <a:t> </a:t>
            </a:r>
            <a:r>
              <a:rPr dirty="0"/>
              <a:t>that</a:t>
            </a:r>
            <a:r>
              <a:rPr spc="-90" dirty="0"/>
              <a:t> </a:t>
            </a:r>
            <a:r>
              <a:rPr dirty="0"/>
              <a:t>require</a:t>
            </a:r>
            <a:r>
              <a:rPr spc="-55" dirty="0"/>
              <a:t> </a:t>
            </a:r>
            <a:r>
              <a:rPr dirty="0"/>
              <a:t>specific</a:t>
            </a:r>
            <a:r>
              <a:rPr spc="-75" dirty="0"/>
              <a:t> </a:t>
            </a:r>
            <a:r>
              <a:rPr spc="-10" dirty="0"/>
              <a:t>security </a:t>
            </a:r>
            <a:r>
              <a:rPr dirty="0"/>
              <a:t>access</a:t>
            </a:r>
            <a:r>
              <a:rPr spc="-25" dirty="0"/>
              <a:t> </a:t>
            </a:r>
            <a:r>
              <a:rPr dirty="0"/>
              <a:t>to</a:t>
            </a:r>
            <a:r>
              <a:rPr spc="-35" dirty="0"/>
              <a:t> </a:t>
            </a:r>
            <a:r>
              <a:rPr dirty="0"/>
              <a:t>enter,</a:t>
            </a:r>
            <a:r>
              <a:rPr spc="-35" dirty="0"/>
              <a:t> </a:t>
            </a:r>
            <a:r>
              <a:rPr dirty="0"/>
              <a:t>process,</a:t>
            </a:r>
            <a:r>
              <a:rPr spc="-35" dirty="0"/>
              <a:t> </a:t>
            </a:r>
            <a:r>
              <a:rPr dirty="0"/>
              <a:t>or</a:t>
            </a:r>
            <a:r>
              <a:rPr spc="-30" dirty="0"/>
              <a:t> </a:t>
            </a:r>
            <a:r>
              <a:rPr dirty="0"/>
              <a:t>approve</a:t>
            </a:r>
            <a:r>
              <a:rPr spc="-35" dirty="0"/>
              <a:t> </a:t>
            </a:r>
            <a:r>
              <a:rPr dirty="0"/>
              <a:t>business</a:t>
            </a:r>
            <a:r>
              <a:rPr spc="-25" dirty="0"/>
              <a:t> </a:t>
            </a:r>
            <a:r>
              <a:rPr dirty="0"/>
              <a:t>transactions</a:t>
            </a:r>
            <a:r>
              <a:rPr spc="-25" dirty="0"/>
              <a:t> </a:t>
            </a:r>
            <a:r>
              <a:rPr dirty="0"/>
              <a:t>in</a:t>
            </a:r>
            <a:r>
              <a:rPr spc="-35" dirty="0"/>
              <a:t> </a:t>
            </a:r>
            <a:r>
              <a:rPr dirty="0"/>
              <a:t>UCPath.</a:t>
            </a:r>
            <a:r>
              <a:rPr spc="-35" dirty="0"/>
              <a:t> </a:t>
            </a:r>
            <a:r>
              <a:rPr dirty="0"/>
              <a:t>To</a:t>
            </a:r>
            <a:r>
              <a:rPr spc="-30" dirty="0"/>
              <a:t> </a:t>
            </a:r>
            <a:r>
              <a:rPr dirty="0"/>
              <a:t>be</a:t>
            </a:r>
            <a:r>
              <a:rPr spc="-20" dirty="0"/>
              <a:t> </a:t>
            </a:r>
            <a:r>
              <a:rPr dirty="0"/>
              <a:t>eligible</a:t>
            </a:r>
            <a:r>
              <a:rPr spc="-35" dirty="0"/>
              <a:t> </a:t>
            </a:r>
            <a:r>
              <a:rPr dirty="0"/>
              <a:t>for</a:t>
            </a:r>
            <a:r>
              <a:rPr spc="-35" dirty="0"/>
              <a:t> </a:t>
            </a:r>
            <a:r>
              <a:rPr spc="-10" dirty="0"/>
              <a:t>access, </a:t>
            </a:r>
            <a:r>
              <a:rPr dirty="0"/>
              <a:t>employees</a:t>
            </a:r>
            <a:r>
              <a:rPr spc="-30" dirty="0"/>
              <a:t> </a:t>
            </a:r>
            <a:r>
              <a:rPr dirty="0"/>
              <a:t>must</a:t>
            </a:r>
            <a:r>
              <a:rPr spc="-40" dirty="0"/>
              <a:t> </a:t>
            </a:r>
            <a:r>
              <a:rPr dirty="0"/>
              <a:t>register</a:t>
            </a:r>
            <a:r>
              <a:rPr spc="-35" dirty="0"/>
              <a:t> </a:t>
            </a:r>
            <a:r>
              <a:rPr dirty="0"/>
              <a:t>and</a:t>
            </a:r>
            <a:r>
              <a:rPr spc="-40" dirty="0"/>
              <a:t> </a:t>
            </a:r>
            <a:r>
              <a:rPr dirty="0"/>
              <a:t>complete</a:t>
            </a:r>
            <a:r>
              <a:rPr spc="-35" dirty="0"/>
              <a:t> </a:t>
            </a:r>
            <a:r>
              <a:rPr dirty="0"/>
              <a:t>all</a:t>
            </a:r>
            <a:r>
              <a:rPr spc="-35" dirty="0"/>
              <a:t> </a:t>
            </a:r>
            <a:r>
              <a:rPr dirty="0"/>
              <a:t>necessary</a:t>
            </a:r>
            <a:r>
              <a:rPr spc="-30" dirty="0"/>
              <a:t> </a:t>
            </a:r>
            <a:r>
              <a:rPr dirty="0"/>
              <a:t>training</a:t>
            </a:r>
            <a:r>
              <a:rPr spc="-35" dirty="0"/>
              <a:t> </a:t>
            </a:r>
            <a:r>
              <a:rPr dirty="0"/>
              <a:t>via</a:t>
            </a:r>
            <a:r>
              <a:rPr spc="-40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b="1" u="sng" dirty="0">
                <a:solidFill>
                  <a:srgbClr val="0460C1"/>
                </a:solidFill>
                <a:uFill>
                  <a:solidFill>
                    <a:srgbClr val="0460C1"/>
                  </a:solidFill>
                </a:uFill>
                <a:latin typeface="Arial"/>
                <a:cs typeface="Arial"/>
              </a:rPr>
              <a:t>UC</a:t>
            </a:r>
            <a:r>
              <a:rPr b="1" u="sng" spc="-40" dirty="0">
                <a:solidFill>
                  <a:srgbClr val="0460C1"/>
                </a:solidFill>
                <a:uFill>
                  <a:solidFill>
                    <a:srgbClr val="0460C1"/>
                  </a:solidFill>
                </a:uFill>
                <a:latin typeface="Arial"/>
                <a:cs typeface="Arial"/>
              </a:rPr>
              <a:t> </a:t>
            </a:r>
            <a:r>
              <a:rPr b="1" u="sng" dirty="0">
                <a:solidFill>
                  <a:srgbClr val="0460C1"/>
                </a:solidFill>
                <a:uFill>
                  <a:solidFill>
                    <a:srgbClr val="0460C1"/>
                  </a:solidFill>
                </a:uFill>
                <a:latin typeface="Arial"/>
                <a:cs typeface="Arial"/>
              </a:rPr>
              <a:t>Learning</a:t>
            </a:r>
            <a:r>
              <a:rPr b="1" u="sng" spc="-35" dirty="0">
                <a:solidFill>
                  <a:srgbClr val="0460C1"/>
                </a:solidFill>
                <a:uFill>
                  <a:solidFill>
                    <a:srgbClr val="0460C1"/>
                  </a:solidFill>
                </a:uFill>
                <a:latin typeface="Arial"/>
                <a:cs typeface="Arial"/>
              </a:rPr>
              <a:t> </a:t>
            </a:r>
            <a:r>
              <a:rPr b="1" u="sng" dirty="0">
                <a:solidFill>
                  <a:srgbClr val="0460C1"/>
                </a:solidFill>
                <a:uFill>
                  <a:solidFill>
                    <a:srgbClr val="0460C1"/>
                  </a:solidFill>
                </a:uFill>
                <a:latin typeface="Arial"/>
                <a:cs typeface="Arial"/>
              </a:rPr>
              <a:t>Center</a:t>
            </a:r>
            <a:r>
              <a:rPr b="1" u="none" dirty="0">
                <a:solidFill>
                  <a:srgbClr val="0460C1"/>
                </a:solidFill>
                <a:latin typeface="Arial"/>
                <a:cs typeface="Arial"/>
              </a:rPr>
              <a:t> </a:t>
            </a:r>
            <a:r>
              <a:rPr u="none" spc="-10" dirty="0"/>
              <a:t>(</a:t>
            </a:r>
            <a:r>
              <a:rPr i="1" u="none" spc="-10" dirty="0">
                <a:latin typeface="Arial"/>
                <a:cs typeface="Arial"/>
              </a:rPr>
              <a:t>UCLC</a:t>
            </a:r>
            <a:r>
              <a:rPr u="none" spc="-10" dirty="0"/>
              <a:t>).</a:t>
            </a: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u="none" spc="-10" dirty="0"/>
          </a:p>
          <a:p>
            <a:pPr marL="12700" marR="340995" algn="just">
              <a:lnSpc>
                <a:spcPct val="110300"/>
              </a:lnSpc>
            </a:pPr>
            <a:r>
              <a:rPr dirty="0"/>
              <a:t>The</a:t>
            </a:r>
            <a:r>
              <a:rPr spc="-25" dirty="0"/>
              <a:t> </a:t>
            </a:r>
            <a:r>
              <a:rPr dirty="0"/>
              <a:t>training</a:t>
            </a:r>
            <a:r>
              <a:rPr spc="-15" dirty="0"/>
              <a:t> </a:t>
            </a:r>
            <a:r>
              <a:rPr dirty="0"/>
              <a:t>courses</a:t>
            </a:r>
            <a:r>
              <a:rPr spc="-55" dirty="0"/>
              <a:t> </a:t>
            </a:r>
            <a:r>
              <a:rPr dirty="0"/>
              <a:t>are</a:t>
            </a:r>
            <a:r>
              <a:rPr spc="-25" dirty="0"/>
              <a:t> </a:t>
            </a:r>
            <a:r>
              <a:rPr dirty="0"/>
              <a:t>listed</a:t>
            </a:r>
            <a:r>
              <a:rPr spc="-30" dirty="0"/>
              <a:t> </a:t>
            </a:r>
            <a:r>
              <a:rPr dirty="0"/>
              <a:t>in</a:t>
            </a:r>
            <a:r>
              <a:rPr spc="-45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dirty="0"/>
              <a:t>recommended</a:t>
            </a:r>
            <a:r>
              <a:rPr spc="-10" dirty="0"/>
              <a:t> </a:t>
            </a:r>
            <a:r>
              <a:rPr dirty="0"/>
              <a:t>order</a:t>
            </a:r>
            <a:r>
              <a:rPr spc="-30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dirty="0"/>
              <a:t>completion</a:t>
            </a:r>
            <a:r>
              <a:rPr spc="-40" dirty="0"/>
              <a:t> </a:t>
            </a:r>
            <a:r>
              <a:rPr dirty="0"/>
              <a:t>for</a:t>
            </a:r>
            <a:r>
              <a:rPr spc="-55" dirty="0"/>
              <a:t> </a:t>
            </a:r>
            <a:r>
              <a:rPr dirty="0"/>
              <a:t>each</a:t>
            </a:r>
            <a:r>
              <a:rPr spc="-50" dirty="0"/>
              <a:t> </a:t>
            </a:r>
            <a:r>
              <a:rPr dirty="0"/>
              <a:t>security</a:t>
            </a:r>
            <a:r>
              <a:rPr spc="-30" dirty="0"/>
              <a:t> </a:t>
            </a:r>
            <a:r>
              <a:rPr dirty="0"/>
              <a:t>role.</a:t>
            </a:r>
            <a:r>
              <a:rPr spc="-75" dirty="0"/>
              <a:t> </a:t>
            </a:r>
            <a:r>
              <a:rPr spc="-25" dirty="0"/>
              <a:t>To </a:t>
            </a:r>
            <a:r>
              <a:rPr dirty="0"/>
              <a:t>register</a:t>
            </a:r>
            <a:r>
              <a:rPr spc="-30" dirty="0"/>
              <a:t> </a:t>
            </a:r>
            <a:r>
              <a:rPr dirty="0"/>
              <a:t>and</a:t>
            </a:r>
            <a:r>
              <a:rPr spc="-25" dirty="0"/>
              <a:t> </a:t>
            </a:r>
            <a:r>
              <a:rPr dirty="0"/>
              <a:t>attend</a:t>
            </a:r>
            <a:r>
              <a:rPr spc="-35" dirty="0"/>
              <a:t> </a:t>
            </a:r>
            <a:r>
              <a:rPr dirty="0"/>
              <a:t>an</a:t>
            </a:r>
            <a:r>
              <a:rPr spc="-40" dirty="0"/>
              <a:t> </a:t>
            </a:r>
            <a:r>
              <a:rPr spc="-10" dirty="0"/>
              <a:t>instructor-</a:t>
            </a:r>
            <a:r>
              <a:rPr dirty="0"/>
              <a:t>led</a:t>
            </a:r>
            <a:r>
              <a:rPr spc="-45" dirty="0"/>
              <a:t> </a:t>
            </a:r>
            <a:r>
              <a:rPr dirty="0"/>
              <a:t>training</a:t>
            </a:r>
            <a:r>
              <a:rPr spc="-40" dirty="0"/>
              <a:t> </a:t>
            </a:r>
            <a:r>
              <a:rPr dirty="0"/>
              <a:t>session</a:t>
            </a:r>
            <a:r>
              <a:rPr spc="-15" dirty="0"/>
              <a:t> </a:t>
            </a:r>
            <a:r>
              <a:rPr dirty="0"/>
              <a:t>or</a:t>
            </a:r>
            <a:r>
              <a:rPr spc="-15" dirty="0"/>
              <a:t> </a:t>
            </a:r>
            <a:r>
              <a:rPr dirty="0"/>
              <a:t>recorded</a:t>
            </a:r>
            <a:r>
              <a:rPr spc="-35" dirty="0"/>
              <a:t> </a:t>
            </a:r>
            <a:r>
              <a:rPr dirty="0"/>
              <a:t>training,</a:t>
            </a:r>
            <a:r>
              <a:rPr spc="-15" dirty="0"/>
              <a:t> </a:t>
            </a:r>
            <a:r>
              <a:rPr dirty="0"/>
              <a:t>the</a:t>
            </a:r>
            <a:r>
              <a:rPr spc="-15" dirty="0"/>
              <a:t> </a:t>
            </a:r>
            <a:r>
              <a:rPr dirty="0"/>
              <a:t>employee</a:t>
            </a:r>
            <a:r>
              <a:rPr spc="-15" dirty="0"/>
              <a:t> </a:t>
            </a:r>
            <a:r>
              <a:rPr dirty="0"/>
              <a:t>must</a:t>
            </a:r>
            <a:r>
              <a:rPr spc="-40" dirty="0"/>
              <a:t> </a:t>
            </a:r>
            <a:r>
              <a:rPr spc="-10" dirty="0"/>
              <a:t>first </a:t>
            </a:r>
            <a:r>
              <a:rPr dirty="0"/>
              <a:t>complete</a:t>
            </a:r>
            <a:r>
              <a:rPr spc="-40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dirty="0"/>
              <a:t>pre-</a:t>
            </a:r>
            <a:r>
              <a:rPr spc="-35" dirty="0"/>
              <a:t> </a:t>
            </a:r>
            <a:r>
              <a:rPr dirty="0"/>
              <a:t>requisite</a:t>
            </a:r>
            <a:r>
              <a:rPr spc="-35" dirty="0"/>
              <a:t> </a:t>
            </a:r>
            <a:r>
              <a:rPr dirty="0"/>
              <a:t>training</a:t>
            </a:r>
            <a:r>
              <a:rPr spc="-35" dirty="0"/>
              <a:t> </a:t>
            </a:r>
            <a:r>
              <a:rPr dirty="0"/>
              <a:t>indicated</a:t>
            </a:r>
            <a:r>
              <a:rPr spc="-35" dirty="0"/>
              <a:t> </a:t>
            </a:r>
            <a:r>
              <a:rPr dirty="0"/>
              <a:t>for</a:t>
            </a:r>
            <a:r>
              <a:rPr spc="-35" dirty="0"/>
              <a:t> </a:t>
            </a:r>
            <a:r>
              <a:rPr dirty="0"/>
              <a:t>that</a:t>
            </a:r>
            <a:r>
              <a:rPr spc="-35" dirty="0"/>
              <a:t> </a:t>
            </a:r>
            <a:r>
              <a:rPr spc="-10" dirty="0"/>
              <a:t>role.</a:t>
            </a: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pc="-10" dirty="0"/>
          </a:p>
          <a:p>
            <a:pPr marL="927100" marR="182880" indent="-228600">
              <a:lnSpc>
                <a:spcPct val="105700"/>
              </a:lnSpc>
              <a:spcBef>
                <a:spcPts val="5"/>
              </a:spcBef>
              <a:buFont typeface="Symbol"/>
              <a:buChar char=""/>
              <a:tabLst>
                <a:tab pos="927100" algn="l"/>
              </a:tabLst>
            </a:pPr>
            <a:r>
              <a:rPr dirty="0"/>
              <a:t>If</a:t>
            </a:r>
            <a:r>
              <a:rPr spc="-65" dirty="0"/>
              <a:t> </a:t>
            </a:r>
            <a:r>
              <a:rPr dirty="0"/>
              <a:t>there</a:t>
            </a:r>
            <a:r>
              <a:rPr spc="-45" dirty="0"/>
              <a:t> </a:t>
            </a:r>
            <a:r>
              <a:rPr dirty="0"/>
              <a:t>is</a:t>
            </a:r>
            <a:r>
              <a:rPr spc="-75" dirty="0"/>
              <a:t> </a:t>
            </a:r>
            <a:r>
              <a:rPr dirty="0"/>
              <a:t>an</a:t>
            </a:r>
            <a:r>
              <a:rPr spc="-75" dirty="0"/>
              <a:t> </a:t>
            </a:r>
            <a:r>
              <a:rPr dirty="0"/>
              <a:t>overlap</a:t>
            </a:r>
            <a:r>
              <a:rPr spc="-45" dirty="0"/>
              <a:t> </a:t>
            </a:r>
            <a:r>
              <a:rPr dirty="0"/>
              <a:t>in</a:t>
            </a:r>
            <a:r>
              <a:rPr spc="-70" dirty="0"/>
              <a:t> </a:t>
            </a:r>
            <a:r>
              <a:rPr dirty="0"/>
              <a:t>required</a:t>
            </a:r>
            <a:r>
              <a:rPr spc="-50" dirty="0"/>
              <a:t> </a:t>
            </a:r>
            <a:r>
              <a:rPr dirty="0"/>
              <a:t>training</a:t>
            </a:r>
            <a:r>
              <a:rPr spc="-70" dirty="0"/>
              <a:t> </a:t>
            </a:r>
            <a:r>
              <a:rPr dirty="0"/>
              <a:t>due</a:t>
            </a:r>
            <a:r>
              <a:rPr spc="-70" dirty="0"/>
              <a:t> </a:t>
            </a:r>
            <a:r>
              <a:rPr dirty="0"/>
              <a:t>to</a:t>
            </a:r>
            <a:r>
              <a:rPr spc="-95" dirty="0"/>
              <a:t> </a:t>
            </a:r>
            <a:r>
              <a:rPr dirty="0"/>
              <a:t>multiple</a:t>
            </a:r>
            <a:r>
              <a:rPr spc="-75" dirty="0"/>
              <a:t> </a:t>
            </a:r>
            <a:r>
              <a:rPr dirty="0"/>
              <a:t>security</a:t>
            </a:r>
            <a:r>
              <a:rPr spc="-50" dirty="0"/>
              <a:t> </a:t>
            </a:r>
            <a:r>
              <a:rPr dirty="0"/>
              <a:t>role</a:t>
            </a:r>
            <a:r>
              <a:rPr spc="-70" dirty="0"/>
              <a:t> </a:t>
            </a:r>
            <a:r>
              <a:rPr dirty="0"/>
              <a:t>assignments,</a:t>
            </a:r>
            <a:r>
              <a:rPr spc="-50" dirty="0"/>
              <a:t> </a:t>
            </a:r>
            <a:r>
              <a:rPr spc="-10" dirty="0"/>
              <a:t>please </a:t>
            </a:r>
            <a:r>
              <a:rPr dirty="0"/>
              <a:t>take</a:t>
            </a:r>
            <a:r>
              <a:rPr spc="-35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dirty="0"/>
              <a:t>required</a:t>
            </a:r>
            <a:r>
              <a:rPr spc="-20" dirty="0"/>
              <a:t> </a:t>
            </a:r>
            <a:r>
              <a:rPr dirty="0"/>
              <a:t>training</a:t>
            </a:r>
            <a:r>
              <a:rPr spc="-30" dirty="0"/>
              <a:t> </a:t>
            </a:r>
            <a:r>
              <a:rPr spc="-20" dirty="0"/>
              <a:t>once.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0" y="7153275"/>
            <a:ext cx="10058400" cy="618490"/>
            <a:chOff x="0" y="7153275"/>
            <a:chExt cx="10058400" cy="618490"/>
          </a:xfrm>
        </p:grpSpPr>
        <p:sp>
          <p:nvSpPr>
            <p:cNvPr id="5" name="object 5"/>
            <p:cNvSpPr/>
            <p:nvPr/>
          </p:nvSpPr>
          <p:spPr>
            <a:xfrm>
              <a:off x="0" y="7159625"/>
              <a:ext cx="10058400" cy="612140"/>
            </a:xfrm>
            <a:custGeom>
              <a:avLst/>
              <a:gdLst/>
              <a:ahLst/>
              <a:cxnLst/>
              <a:rect l="l" t="t" r="r" b="b"/>
              <a:pathLst>
                <a:path w="10058400" h="612140">
                  <a:moveTo>
                    <a:pt x="10058400" y="0"/>
                  </a:moveTo>
                  <a:lnTo>
                    <a:pt x="0" y="0"/>
                  </a:lnTo>
                  <a:lnTo>
                    <a:pt x="0" y="612076"/>
                  </a:lnTo>
                  <a:lnTo>
                    <a:pt x="10058400" y="612076"/>
                  </a:lnTo>
                  <a:lnTo>
                    <a:pt x="10058400" y="0"/>
                  </a:lnTo>
                  <a:close/>
                </a:path>
              </a:pathLst>
            </a:custGeom>
            <a:solidFill>
              <a:srgbClr val="446F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7153275"/>
              <a:ext cx="10058400" cy="12700"/>
            </a:xfrm>
            <a:custGeom>
              <a:avLst/>
              <a:gdLst/>
              <a:ahLst/>
              <a:cxnLst/>
              <a:rect l="l" t="t" r="r" b="b"/>
              <a:pathLst>
                <a:path w="10058400" h="12700">
                  <a:moveTo>
                    <a:pt x="10058400" y="0"/>
                  </a:moveTo>
                  <a:lnTo>
                    <a:pt x="0" y="0"/>
                  </a:lnTo>
                  <a:lnTo>
                    <a:pt x="0" y="12700"/>
                  </a:lnTo>
                  <a:lnTo>
                    <a:pt x="10058400" y="12700"/>
                  </a:lnTo>
                  <a:lnTo>
                    <a:pt x="10058400" y="0"/>
                  </a:lnTo>
                  <a:close/>
                </a:path>
              </a:pathLst>
            </a:custGeom>
            <a:solidFill>
              <a:srgbClr val="2C52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8471407" y="7343647"/>
            <a:ext cx="127698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Last</a:t>
            </a:r>
            <a:r>
              <a:rPr sz="12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Update:</a:t>
            </a:r>
            <a:r>
              <a:rPr sz="12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1200" spc="-10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/20</a:t>
            </a:r>
            <a:r>
              <a:rPr lang="en-US" sz="1200" spc="-10" dirty="0">
                <a:solidFill>
                  <a:srgbClr val="FFFFFF"/>
                </a:solidFill>
                <a:latin typeface="Calibri"/>
                <a:cs typeface="Calibri"/>
              </a:rPr>
              <a:t>26</a:t>
            </a:r>
            <a:endParaRPr sz="1200" dirty="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0" y="175272"/>
            <a:ext cx="10048875" cy="675005"/>
            <a:chOff x="0" y="175272"/>
            <a:chExt cx="10048875" cy="675005"/>
          </a:xfrm>
        </p:grpSpPr>
        <p:sp>
          <p:nvSpPr>
            <p:cNvPr id="9" name="object 9"/>
            <p:cNvSpPr/>
            <p:nvPr/>
          </p:nvSpPr>
          <p:spPr>
            <a:xfrm>
              <a:off x="0" y="181597"/>
              <a:ext cx="10048875" cy="662305"/>
            </a:xfrm>
            <a:custGeom>
              <a:avLst/>
              <a:gdLst/>
              <a:ahLst/>
              <a:cxnLst/>
              <a:rect l="l" t="t" r="r" b="b"/>
              <a:pathLst>
                <a:path w="10048875" h="662305">
                  <a:moveTo>
                    <a:pt x="10048875" y="0"/>
                  </a:moveTo>
                  <a:lnTo>
                    <a:pt x="0" y="0"/>
                  </a:lnTo>
                  <a:lnTo>
                    <a:pt x="0" y="662304"/>
                  </a:lnTo>
                  <a:lnTo>
                    <a:pt x="10048875" y="662304"/>
                  </a:lnTo>
                  <a:lnTo>
                    <a:pt x="10048875" y="0"/>
                  </a:lnTo>
                  <a:close/>
                </a:path>
              </a:pathLst>
            </a:custGeom>
            <a:solidFill>
              <a:srgbClr val="446F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0" y="175272"/>
              <a:ext cx="10048875" cy="675005"/>
            </a:xfrm>
            <a:custGeom>
              <a:avLst/>
              <a:gdLst/>
              <a:ahLst/>
              <a:cxnLst/>
              <a:rect l="l" t="t" r="r" b="b"/>
              <a:pathLst>
                <a:path w="10048875" h="675005">
                  <a:moveTo>
                    <a:pt x="10048875" y="661898"/>
                  </a:moveTo>
                  <a:lnTo>
                    <a:pt x="0" y="661898"/>
                  </a:lnTo>
                  <a:lnTo>
                    <a:pt x="0" y="674598"/>
                  </a:lnTo>
                  <a:lnTo>
                    <a:pt x="10048875" y="674598"/>
                  </a:lnTo>
                  <a:lnTo>
                    <a:pt x="10048875" y="661898"/>
                  </a:lnTo>
                  <a:close/>
                </a:path>
                <a:path w="10048875" h="675005">
                  <a:moveTo>
                    <a:pt x="10048875" y="0"/>
                  </a:moveTo>
                  <a:lnTo>
                    <a:pt x="0" y="0"/>
                  </a:lnTo>
                  <a:lnTo>
                    <a:pt x="0" y="12674"/>
                  </a:lnTo>
                  <a:lnTo>
                    <a:pt x="10048875" y="12674"/>
                  </a:lnTo>
                  <a:lnTo>
                    <a:pt x="10048875" y="0"/>
                  </a:lnTo>
                  <a:close/>
                </a:path>
              </a:pathLst>
            </a:custGeom>
            <a:solidFill>
              <a:srgbClr val="2C52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48995" y="376924"/>
              <a:ext cx="5489446" cy="38099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9950" y="386930"/>
              <a:ext cx="5447028" cy="33784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0629" y="686852"/>
            <a:ext cx="20478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006DC0"/>
                </a:solidFill>
                <a:latin typeface="Franklin Gothic Medium"/>
                <a:cs typeface="Franklin Gothic Medium"/>
              </a:rPr>
              <a:t>Training</a:t>
            </a:r>
            <a:r>
              <a:rPr sz="1600" spc="-50" dirty="0">
                <a:solidFill>
                  <a:srgbClr val="006DC0"/>
                </a:solidFill>
                <a:latin typeface="Franklin Gothic Medium"/>
                <a:cs typeface="Franklin Gothic Medium"/>
              </a:rPr>
              <a:t> </a:t>
            </a:r>
            <a:r>
              <a:rPr sz="1600" spc="-25" dirty="0">
                <a:solidFill>
                  <a:srgbClr val="006DC0"/>
                </a:solidFill>
                <a:latin typeface="Franklin Gothic Medium"/>
                <a:cs typeface="Franklin Gothic Medium"/>
              </a:rPr>
              <a:t>Pre-</a:t>
            </a:r>
            <a:r>
              <a:rPr sz="1600" spc="-10" dirty="0">
                <a:solidFill>
                  <a:srgbClr val="006DC0"/>
                </a:solidFill>
                <a:latin typeface="Franklin Gothic Medium"/>
                <a:cs typeface="Franklin Gothic Medium"/>
              </a:rPr>
              <a:t>Requisites:</a:t>
            </a:r>
            <a:endParaRPr sz="1600">
              <a:latin typeface="Franklin Gothic Medium"/>
              <a:cs typeface="Franklin Gothic Medium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96823" y="1120133"/>
          <a:ext cx="9200514" cy="21659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865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19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9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39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71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14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4193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24840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0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latin typeface="Calibri"/>
                          <a:cs typeface="Calibri"/>
                        </a:rPr>
                        <a:t>Role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 marL="52069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sz="10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Online</a:t>
                      </a:r>
                      <a:r>
                        <a:rPr sz="10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Pre-Requisite</a:t>
                      </a:r>
                      <a:r>
                        <a:rPr sz="10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Training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64769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6D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05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6355" algn="ctr">
                        <a:lnSpc>
                          <a:spcPct val="100000"/>
                        </a:lnSpc>
                        <a:spcBef>
                          <a:spcPts val="10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UCP101: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52705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Intro</a:t>
                      </a:r>
                      <a:r>
                        <a:rPr sz="10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UCPath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2763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880" algn="ctr">
                        <a:lnSpc>
                          <a:spcPct val="100000"/>
                        </a:lnSpc>
                        <a:spcBef>
                          <a:spcPts val="10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POS101: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93345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Intro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latin typeface="Calibri"/>
                          <a:cs typeface="Calibri"/>
                        </a:rPr>
                        <a:t>to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Position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latin typeface="Calibri"/>
                          <a:cs typeface="Calibri"/>
                        </a:rPr>
                        <a:t>Mgmt.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27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244" algn="ctr">
                        <a:lnSpc>
                          <a:spcPct val="100000"/>
                        </a:lnSpc>
                        <a:spcBef>
                          <a:spcPts val="10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FIN101: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59055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Intro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Position</a:t>
                      </a:r>
                      <a:r>
                        <a:rPr sz="10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Funding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27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TEM101: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350520" marR="254635" algn="ctr">
                        <a:lnSpc>
                          <a:spcPts val="1130"/>
                        </a:lnSpc>
                        <a:spcBef>
                          <a:spcPts val="130"/>
                        </a:spcBef>
                      </a:pPr>
                      <a:r>
                        <a:rPr sz="1000" b="1" spc="-30" dirty="0">
                          <a:latin typeface="Calibri"/>
                          <a:cs typeface="Calibri"/>
                        </a:rPr>
                        <a:t>Intro</a:t>
                      </a:r>
                      <a:r>
                        <a:rPr sz="10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30" dirty="0">
                          <a:latin typeface="Calibri"/>
                          <a:cs typeface="Calibri"/>
                        </a:rPr>
                        <a:t>Smart</a:t>
                      </a:r>
                      <a:r>
                        <a:rPr sz="10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HR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 Templates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482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2460" marR="149225" indent="-471170">
                        <a:lnSpc>
                          <a:spcPct val="102000"/>
                        </a:lnSpc>
                        <a:spcBef>
                          <a:spcPts val="980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PPA101:</a:t>
                      </a:r>
                      <a:r>
                        <a:rPr sz="10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latin typeface="Calibri"/>
                          <a:cs typeface="Calibri"/>
                        </a:rPr>
                        <a:t>Intro to</a:t>
                      </a:r>
                      <a:r>
                        <a:rPr sz="10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PayPath Actions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244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UCP</a:t>
                      </a:r>
                      <a:r>
                        <a:rPr sz="900" b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9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Campus</a:t>
                      </a:r>
                      <a:r>
                        <a:rPr sz="900" b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HCM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Initiator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8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66040" algn="ctr">
                        <a:lnSpc>
                          <a:spcPts val="1170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tc>
                  <a:txBody>
                    <a:bodyPr/>
                    <a:lstStyle/>
                    <a:p>
                      <a:pPr marR="629285" algn="r">
                        <a:lnSpc>
                          <a:spcPts val="1170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tc>
                  <a:txBody>
                    <a:bodyPr/>
                    <a:lstStyle/>
                    <a:p>
                      <a:pPr marR="664845" algn="r">
                        <a:lnSpc>
                          <a:spcPts val="1170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>
                        <a:lnSpc>
                          <a:spcPts val="1170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ts val="1170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8115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UCP</a:t>
                      </a:r>
                      <a:r>
                        <a:rPr sz="9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9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Campus</a:t>
                      </a:r>
                      <a:r>
                        <a:rPr sz="9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HR</a:t>
                      </a:r>
                      <a:r>
                        <a:rPr sz="9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Approver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66040" algn="ctr">
                        <a:lnSpc>
                          <a:spcPts val="1110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tc>
                  <a:txBody>
                    <a:bodyPr/>
                    <a:lstStyle/>
                    <a:p>
                      <a:pPr marR="629285" algn="r">
                        <a:lnSpc>
                          <a:spcPts val="1110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tc>
                  <a:txBody>
                    <a:bodyPr/>
                    <a:lstStyle/>
                    <a:p>
                      <a:pPr marR="664845" algn="r">
                        <a:lnSpc>
                          <a:spcPts val="1110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>
                        <a:lnSpc>
                          <a:spcPts val="1110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ts val="1110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2560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UCP</a:t>
                      </a:r>
                      <a:r>
                        <a:rPr sz="900" b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9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Campus</a:t>
                      </a:r>
                      <a:r>
                        <a:rPr sz="900" b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HCM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Inquiry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66040" algn="ctr">
                        <a:lnSpc>
                          <a:spcPts val="1125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tc>
                  <a:txBody>
                    <a:bodyPr/>
                    <a:lstStyle/>
                    <a:p>
                      <a:pPr marR="629285" algn="r">
                        <a:lnSpc>
                          <a:spcPts val="1125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tc>
                  <a:txBody>
                    <a:bodyPr/>
                    <a:lstStyle/>
                    <a:p>
                      <a:pPr marR="664845" algn="r">
                        <a:lnSpc>
                          <a:spcPts val="1125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>
                        <a:lnSpc>
                          <a:spcPts val="1125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ts val="1125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1290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UCP</a:t>
                      </a:r>
                      <a:r>
                        <a:rPr sz="9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900" b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Campus</a:t>
                      </a:r>
                      <a:r>
                        <a:rPr sz="900" b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Funding</a:t>
                      </a:r>
                      <a:r>
                        <a:rPr sz="900" b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Initiator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marL="66040" algn="ctr">
                        <a:lnSpc>
                          <a:spcPts val="1125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tc>
                  <a:txBody>
                    <a:bodyPr/>
                    <a:lstStyle/>
                    <a:p>
                      <a:pPr marR="629285" algn="r">
                        <a:lnSpc>
                          <a:spcPts val="1125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tc>
                  <a:txBody>
                    <a:bodyPr/>
                    <a:lstStyle/>
                    <a:p>
                      <a:pPr marR="664845" algn="r">
                        <a:lnSpc>
                          <a:spcPts val="1125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>
                        <a:lnSpc>
                          <a:spcPts val="1125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ts val="1125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8115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UCP</a:t>
                      </a:r>
                      <a:r>
                        <a:rPr sz="9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9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Campus</a:t>
                      </a:r>
                      <a:r>
                        <a:rPr sz="9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Budget</a:t>
                      </a:r>
                      <a:r>
                        <a:rPr sz="9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Entry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marL="66040" algn="ctr">
                        <a:lnSpc>
                          <a:spcPts val="1110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tc>
                  <a:txBody>
                    <a:bodyPr/>
                    <a:lstStyle/>
                    <a:p>
                      <a:pPr marR="629285" algn="r">
                        <a:lnSpc>
                          <a:spcPts val="1110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tc>
                  <a:txBody>
                    <a:bodyPr/>
                    <a:lstStyle/>
                    <a:p>
                      <a:pPr marR="664845" algn="r">
                        <a:lnSpc>
                          <a:spcPts val="1110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tc>
                  <a:txBody>
                    <a:bodyPr/>
                    <a:lstStyle/>
                    <a:p>
                      <a:pPr marL="78105" algn="ctr">
                        <a:lnSpc>
                          <a:spcPts val="1110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61594" algn="ctr">
                        <a:lnSpc>
                          <a:spcPts val="1110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9240">
                <a:tc>
                  <a:txBody>
                    <a:bodyPr/>
                    <a:lstStyle/>
                    <a:p>
                      <a:pPr marL="98425" marR="254635">
                        <a:lnSpc>
                          <a:spcPts val="969"/>
                        </a:lnSpc>
                        <a:spcBef>
                          <a:spcPts val="65"/>
                        </a:spcBef>
                      </a:pPr>
                      <a:r>
                        <a:rPr sz="900" b="1" spc="-10" dirty="0">
                          <a:latin typeface="Arial"/>
                          <a:cs typeface="Arial"/>
                        </a:rPr>
                        <a:t>UCP</a:t>
                      </a:r>
                      <a:r>
                        <a:rPr sz="900" b="1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900" b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Campus</a:t>
                      </a:r>
                      <a:r>
                        <a:rPr sz="900" b="1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Cost</a:t>
                      </a:r>
                      <a:r>
                        <a:rPr sz="900" b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Transfer Initiator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marL="66040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39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tc>
                  <a:txBody>
                    <a:bodyPr/>
                    <a:lstStyle/>
                    <a:p>
                      <a:pPr marR="629285" algn="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39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tc>
                  <a:txBody>
                    <a:bodyPr/>
                    <a:lstStyle/>
                    <a:p>
                      <a:pPr marR="664845" algn="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39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tc>
                  <a:txBody>
                    <a:bodyPr/>
                    <a:lstStyle/>
                    <a:p>
                      <a:pPr marL="78105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39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61594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39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1290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UCP</a:t>
                      </a:r>
                      <a:r>
                        <a:rPr sz="9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9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Campus</a:t>
                      </a:r>
                      <a:r>
                        <a:rPr sz="9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GL</a:t>
                      </a:r>
                      <a:r>
                        <a:rPr sz="9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Approver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marL="66040" algn="ctr">
                        <a:lnSpc>
                          <a:spcPts val="1125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tc>
                  <a:txBody>
                    <a:bodyPr/>
                    <a:lstStyle/>
                    <a:p>
                      <a:pPr marR="629285" algn="r">
                        <a:lnSpc>
                          <a:spcPts val="1125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tc>
                  <a:txBody>
                    <a:bodyPr/>
                    <a:lstStyle/>
                    <a:p>
                      <a:pPr marR="664845" algn="r">
                        <a:lnSpc>
                          <a:spcPts val="1125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>
                        <a:lnSpc>
                          <a:spcPts val="1125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ts val="1125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9385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UCP</a:t>
                      </a:r>
                      <a:r>
                        <a:rPr sz="9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–</a:t>
                      </a:r>
                      <a:r>
                        <a:rPr sz="9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Campus</a:t>
                      </a:r>
                      <a:r>
                        <a:rPr sz="9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GL</a:t>
                      </a:r>
                      <a:r>
                        <a:rPr sz="9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Inquiry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marL="66040" algn="ctr">
                        <a:lnSpc>
                          <a:spcPts val="1110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tc>
                  <a:txBody>
                    <a:bodyPr/>
                    <a:lstStyle/>
                    <a:p>
                      <a:pPr marR="629285" algn="r">
                        <a:lnSpc>
                          <a:spcPts val="1110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tc>
                  <a:txBody>
                    <a:bodyPr/>
                    <a:lstStyle/>
                    <a:p>
                      <a:pPr marR="664845" algn="r">
                        <a:lnSpc>
                          <a:spcPts val="1110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tc>
                  <a:txBody>
                    <a:bodyPr/>
                    <a:lstStyle/>
                    <a:p>
                      <a:pPr marL="78105" algn="ctr">
                        <a:lnSpc>
                          <a:spcPts val="1110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61594" algn="ctr">
                        <a:lnSpc>
                          <a:spcPts val="1110"/>
                        </a:lnSpc>
                      </a:pPr>
                      <a:r>
                        <a:rPr sz="10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450629" y="3990779"/>
            <a:ext cx="42087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006DC0"/>
                </a:solidFill>
                <a:latin typeface="Franklin Gothic Medium"/>
                <a:cs typeface="Franklin Gothic Medium"/>
              </a:rPr>
              <a:t>Virtual</a:t>
            </a:r>
            <a:r>
              <a:rPr sz="1600" spc="-120" dirty="0">
                <a:solidFill>
                  <a:srgbClr val="006DC0"/>
                </a:solidFill>
                <a:latin typeface="Franklin Gothic Medium"/>
                <a:cs typeface="Franklin Gothic Medium"/>
              </a:rPr>
              <a:t> </a:t>
            </a:r>
            <a:r>
              <a:rPr sz="1600" spc="-10" dirty="0">
                <a:solidFill>
                  <a:srgbClr val="006DC0"/>
                </a:solidFill>
                <a:latin typeface="Franklin Gothic Medium"/>
                <a:cs typeface="Franklin Gothic Medium"/>
              </a:rPr>
              <a:t>Instructor</a:t>
            </a:r>
            <a:r>
              <a:rPr sz="1600" spc="-90" dirty="0">
                <a:solidFill>
                  <a:srgbClr val="006DC0"/>
                </a:solidFill>
                <a:latin typeface="Franklin Gothic Medium"/>
                <a:cs typeface="Franklin Gothic Medium"/>
              </a:rPr>
              <a:t> </a:t>
            </a:r>
            <a:r>
              <a:rPr sz="1600" spc="-10" dirty="0">
                <a:solidFill>
                  <a:srgbClr val="006DC0"/>
                </a:solidFill>
                <a:latin typeface="Franklin Gothic Medium"/>
                <a:cs typeface="Franklin Gothic Medium"/>
              </a:rPr>
              <a:t>Led</a:t>
            </a:r>
            <a:r>
              <a:rPr sz="1600" spc="-100" dirty="0">
                <a:solidFill>
                  <a:srgbClr val="006DC0"/>
                </a:solidFill>
                <a:latin typeface="Franklin Gothic Medium"/>
                <a:cs typeface="Franklin Gothic Medium"/>
              </a:rPr>
              <a:t> </a:t>
            </a:r>
            <a:r>
              <a:rPr sz="1600" dirty="0">
                <a:solidFill>
                  <a:srgbClr val="006DC0"/>
                </a:solidFill>
                <a:latin typeface="Franklin Gothic Medium"/>
                <a:cs typeface="Franklin Gothic Medium"/>
              </a:rPr>
              <a:t>Training</a:t>
            </a:r>
            <a:r>
              <a:rPr sz="1600" spc="-70" dirty="0">
                <a:solidFill>
                  <a:srgbClr val="006DC0"/>
                </a:solidFill>
                <a:latin typeface="Franklin Gothic Medium"/>
                <a:cs typeface="Franklin Gothic Medium"/>
              </a:rPr>
              <a:t> </a:t>
            </a:r>
            <a:r>
              <a:rPr sz="1600" dirty="0">
                <a:solidFill>
                  <a:srgbClr val="006DC0"/>
                </a:solidFill>
                <a:latin typeface="Franklin Gothic Medium"/>
                <a:cs typeface="Franklin Gothic Medium"/>
              </a:rPr>
              <a:t>Recorded</a:t>
            </a:r>
            <a:r>
              <a:rPr sz="1600" spc="-20" dirty="0">
                <a:solidFill>
                  <a:srgbClr val="006DC0"/>
                </a:solidFill>
                <a:latin typeface="Franklin Gothic Medium"/>
                <a:cs typeface="Franklin Gothic Medium"/>
              </a:rPr>
              <a:t> </a:t>
            </a:r>
            <a:r>
              <a:rPr sz="1600" spc="-10" dirty="0">
                <a:solidFill>
                  <a:srgbClr val="006DC0"/>
                </a:solidFill>
                <a:latin typeface="Franklin Gothic Medium"/>
                <a:cs typeface="Franklin Gothic Medium"/>
              </a:rPr>
              <a:t>Courses:</a:t>
            </a:r>
            <a:endParaRPr sz="1600">
              <a:latin typeface="Franklin Gothic Medium"/>
              <a:cs typeface="Franklin Gothic Medium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8287897"/>
              </p:ext>
            </p:extLst>
          </p:nvPr>
        </p:nvGraphicFramePr>
        <p:xfrm>
          <a:off x="225551" y="4466844"/>
          <a:ext cx="9471783" cy="28385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333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8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2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2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2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23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231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825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825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4825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34603">
                  <a:extLst>
                    <a:ext uri="{9D8B030D-6E8A-4147-A177-3AD203B41FA5}">
                      <a16:colId xmlns:a16="http://schemas.microsoft.com/office/drawing/2014/main" val="25142442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2953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33756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4216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b="1" spc="-10" dirty="0"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latin typeface="Calibri"/>
                          <a:cs typeface="Calibri"/>
                        </a:rPr>
                        <a:t>Role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6CC0"/>
                    </a:solidFill>
                  </a:tcPr>
                </a:tc>
                <a:tc gridSpan="1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73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spc="-10" dirty="0">
                          <a:latin typeface="Calibri"/>
                          <a:cs typeface="Calibri"/>
                        </a:rPr>
                        <a:t>*POS202: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92710" marR="67945" indent="1905" algn="ctr">
                        <a:lnSpc>
                          <a:spcPct val="106700"/>
                        </a:lnSpc>
                      </a:pPr>
                      <a:r>
                        <a:rPr sz="900" b="1" spc="-10" dirty="0">
                          <a:latin typeface="Calibri"/>
                          <a:cs typeface="Calibri"/>
                        </a:rPr>
                        <a:t>UCPath</a:t>
                      </a:r>
                      <a:r>
                        <a:rPr sz="9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Nav</a:t>
                      </a:r>
                      <a:r>
                        <a:rPr sz="9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5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900" b="1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latin typeface="Calibri"/>
                          <a:cs typeface="Calibri"/>
                        </a:rPr>
                        <a:t>Position</a:t>
                      </a:r>
                      <a:r>
                        <a:rPr sz="9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Control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spc="-10" dirty="0">
                          <a:latin typeface="Calibri"/>
                          <a:cs typeface="Calibri"/>
                        </a:rPr>
                        <a:t>*FIN202: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0922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Pos</a:t>
                      </a:r>
                      <a:r>
                        <a:rPr sz="9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Fund</a:t>
                      </a:r>
                      <a:r>
                        <a:rPr sz="9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Entry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b="1" spc="-10" dirty="0">
                          <a:latin typeface="Calibri"/>
                          <a:cs typeface="Calibri"/>
                        </a:rPr>
                        <a:t>Lived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09220" marR="97790">
                        <a:lnSpc>
                          <a:spcPct val="107800"/>
                        </a:lnSpc>
                      </a:pPr>
                      <a:r>
                        <a:rPr sz="900" b="1" spc="-40" dirty="0">
                          <a:latin typeface="Calibri"/>
                          <a:cs typeface="Calibri"/>
                        </a:rPr>
                        <a:t>Name</a:t>
                      </a:r>
                      <a:r>
                        <a:rPr sz="900" b="1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latin typeface="Calibri"/>
                          <a:cs typeface="Calibri"/>
                        </a:rPr>
                        <a:t>Rec.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spc="-10" dirty="0">
                          <a:latin typeface="Calibri"/>
                          <a:cs typeface="Calibri"/>
                        </a:rPr>
                        <a:t>*TEM301: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35255" marR="167005" indent="22860">
                        <a:lnSpc>
                          <a:spcPct val="106700"/>
                        </a:lnSpc>
                      </a:pPr>
                      <a:r>
                        <a:rPr sz="900" b="1" spc="-10" dirty="0">
                          <a:latin typeface="Calibri"/>
                          <a:cs typeface="Calibri"/>
                        </a:rPr>
                        <a:t>Template</a:t>
                      </a:r>
                      <a:r>
                        <a:rPr sz="900" b="1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latin typeface="Calibri"/>
                          <a:cs typeface="Calibri"/>
                        </a:rPr>
                        <a:t>Trans.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latin typeface="Calibri"/>
                          <a:cs typeface="Calibri"/>
                        </a:rPr>
                        <a:t>Pt.</a:t>
                      </a:r>
                      <a:r>
                        <a:rPr sz="9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50" dirty="0">
                          <a:latin typeface="Calibri"/>
                          <a:cs typeface="Calibri"/>
                        </a:rPr>
                        <a:t>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839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spc="-10" dirty="0">
                          <a:latin typeface="Calibri"/>
                          <a:cs typeface="Calibri"/>
                        </a:rPr>
                        <a:t>*TEM302: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95885" marR="120014" indent="33020">
                        <a:lnSpc>
                          <a:spcPct val="106700"/>
                        </a:lnSpc>
                      </a:pPr>
                      <a:r>
                        <a:rPr sz="900" b="1" spc="-10" dirty="0">
                          <a:latin typeface="Calibri"/>
                          <a:cs typeface="Calibri"/>
                        </a:rPr>
                        <a:t>Template</a:t>
                      </a:r>
                      <a:r>
                        <a:rPr sz="900" b="1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latin typeface="Calibri"/>
                          <a:cs typeface="Calibri"/>
                        </a:rPr>
                        <a:t>Trans.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latin typeface="Calibri"/>
                          <a:cs typeface="Calibri"/>
                        </a:rPr>
                        <a:t>Pt.</a:t>
                      </a:r>
                      <a:r>
                        <a:rPr sz="900" b="1" spc="-25" dirty="0">
                          <a:latin typeface="Calibri"/>
                          <a:cs typeface="Calibri"/>
                        </a:rPr>
                        <a:t> II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spc="-10" dirty="0">
                          <a:latin typeface="Calibri"/>
                          <a:cs typeface="Calibri"/>
                        </a:rPr>
                        <a:t>*PPA310: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91770" marR="153035" algn="ctr">
                        <a:lnSpc>
                          <a:spcPts val="1190"/>
                        </a:lnSpc>
                        <a:spcBef>
                          <a:spcPts val="45"/>
                        </a:spcBef>
                      </a:pPr>
                      <a:r>
                        <a:rPr sz="900" b="1" spc="-30" dirty="0">
                          <a:latin typeface="Calibri"/>
                          <a:cs typeface="Calibri"/>
                        </a:rPr>
                        <a:t>PayPath</a:t>
                      </a:r>
                      <a:r>
                        <a:rPr sz="900" b="1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Pt.</a:t>
                      </a:r>
                      <a:r>
                        <a:rPr sz="9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50" dirty="0">
                          <a:latin typeface="Calibri"/>
                          <a:cs typeface="Calibri"/>
                        </a:rPr>
                        <a:t>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49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spc="-10" dirty="0">
                          <a:latin typeface="Calibri"/>
                          <a:cs typeface="Calibri"/>
                        </a:rPr>
                        <a:t>*PPA320: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58115" marR="125730" algn="ctr">
                        <a:lnSpc>
                          <a:spcPts val="1190"/>
                        </a:lnSpc>
                        <a:spcBef>
                          <a:spcPts val="45"/>
                        </a:spcBef>
                      </a:pPr>
                      <a:r>
                        <a:rPr sz="900" b="1" spc="-30" dirty="0">
                          <a:latin typeface="Calibri"/>
                          <a:cs typeface="Calibri"/>
                        </a:rPr>
                        <a:t>PayPath</a:t>
                      </a:r>
                      <a:r>
                        <a:rPr sz="900" b="1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Pt.</a:t>
                      </a:r>
                      <a:r>
                        <a:rPr sz="9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latin typeface="Calibri"/>
                          <a:cs typeface="Calibri"/>
                        </a:rPr>
                        <a:t>II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spc="-10" dirty="0">
                          <a:latin typeface="Calibri"/>
                          <a:cs typeface="Calibri"/>
                        </a:rPr>
                        <a:t>*PRQ301: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99390" marR="164465" indent="4445" algn="ctr">
                        <a:lnSpc>
                          <a:spcPts val="1190"/>
                        </a:lnSpc>
                        <a:spcBef>
                          <a:spcPts val="45"/>
                        </a:spcBef>
                      </a:pPr>
                      <a:r>
                        <a:rPr sz="900" b="1" spc="-10" dirty="0">
                          <a:latin typeface="Calibri"/>
                          <a:cs typeface="Calibri"/>
                        </a:rPr>
                        <a:t>Payroll</a:t>
                      </a:r>
                      <a:r>
                        <a:rPr sz="900" b="1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30" dirty="0">
                          <a:latin typeface="Calibri"/>
                          <a:cs typeface="Calibri"/>
                        </a:rPr>
                        <a:t>Requests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spc="-10" dirty="0">
                          <a:latin typeface="Calibri"/>
                          <a:cs typeface="Calibri"/>
                        </a:rPr>
                        <a:t>*ABM320: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  <a:p>
                      <a:pPr marL="161290" marR="113030" algn="ctr">
                        <a:lnSpc>
                          <a:spcPts val="1190"/>
                        </a:lnSpc>
                        <a:spcBef>
                          <a:spcPts val="45"/>
                        </a:spcBef>
                      </a:pPr>
                      <a:r>
                        <a:rPr sz="900" b="1" spc="-30" dirty="0">
                          <a:latin typeface="Calibri"/>
                          <a:cs typeface="Calibri"/>
                        </a:rPr>
                        <a:t>Absence</a:t>
                      </a:r>
                      <a:r>
                        <a:rPr sz="900" b="1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Mgmt.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1290" marR="113030" algn="ctr">
                        <a:lnSpc>
                          <a:spcPts val="1190"/>
                        </a:lnSpc>
                        <a:spcBef>
                          <a:spcPts val="45"/>
                        </a:spcBef>
                      </a:pPr>
                      <a:r>
                        <a:rPr lang="en-US" sz="900" b="1" dirty="0">
                          <a:latin typeface="Calibri"/>
                          <a:cs typeface="Calibri"/>
                        </a:rPr>
                        <a:t>Benefit </a:t>
                      </a:r>
                      <a:r>
                        <a:rPr lang="en-US" sz="900" b="1">
                          <a:latin typeface="Calibri"/>
                          <a:cs typeface="Calibri"/>
                        </a:rPr>
                        <a:t>Cost Transfer</a:t>
                      </a:r>
                      <a:endParaRPr sz="900" b="1" dirty="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2875" marR="69850" indent="24130">
                        <a:lnSpc>
                          <a:spcPct val="102200"/>
                        </a:lnSpc>
                        <a:spcBef>
                          <a:spcPts val="25"/>
                        </a:spcBef>
                      </a:pPr>
                      <a:r>
                        <a:rPr lang="en-US" sz="900" b="1" spc="-25" dirty="0">
                          <a:latin typeface="Calibri"/>
                          <a:cs typeface="Calibri"/>
                        </a:rPr>
                        <a:t>UCPath:</a:t>
                      </a:r>
                      <a:r>
                        <a:rPr sz="9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latin typeface="Calibri"/>
                          <a:cs typeface="Calibri"/>
                        </a:rPr>
                        <a:t>Cost</a:t>
                      </a:r>
                      <a:r>
                        <a:rPr sz="900" b="1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latin typeface="Calibri"/>
                          <a:cs typeface="Calibri"/>
                        </a:rPr>
                        <a:t>Transfer</a:t>
                      </a:r>
                      <a:r>
                        <a:rPr lang="en-US" sz="900" b="1" spc="-25" dirty="0">
                          <a:latin typeface="Calibri"/>
                          <a:cs typeface="Calibri"/>
                        </a:rPr>
                        <a:t>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spc="-10" dirty="0">
                          <a:latin typeface="Calibri"/>
                          <a:cs typeface="Calibri"/>
                        </a:rPr>
                        <a:t>*BDP100: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3810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Bud</a:t>
                      </a:r>
                      <a:r>
                        <a:rPr sz="9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latin typeface="Calibri"/>
                          <a:cs typeface="Calibri"/>
                        </a:rPr>
                        <a:t>Dist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UCP</a:t>
                      </a:r>
                      <a:r>
                        <a:rPr sz="9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–</a:t>
                      </a:r>
                      <a:r>
                        <a:rPr sz="9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Campus</a:t>
                      </a:r>
                      <a:r>
                        <a:rPr sz="9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HCM</a:t>
                      </a:r>
                      <a:r>
                        <a:rPr sz="9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Initiator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tc>
                  <a:txBody>
                    <a:bodyPr/>
                    <a:lstStyle/>
                    <a:p>
                      <a:pPr marL="22860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tc>
                  <a:txBody>
                    <a:bodyPr/>
                    <a:lstStyle/>
                    <a:p>
                      <a:pPr marL="24130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lang="en-US" sz="900" dirty="0">
                          <a:latin typeface="Calibri"/>
                          <a:cs typeface="Calibri"/>
                        </a:rPr>
                        <a:t>O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UCP</a:t>
                      </a:r>
                      <a:r>
                        <a:rPr sz="9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–</a:t>
                      </a:r>
                      <a:r>
                        <a:rPr sz="9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Campus</a:t>
                      </a:r>
                      <a:r>
                        <a:rPr sz="9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HCM</a:t>
                      </a:r>
                      <a:r>
                        <a:rPr sz="9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Approver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tc>
                  <a:txBody>
                    <a:bodyPr/>
                    <a:lstStyle/>
                    <a:p>
                      <a:pPr marL="22860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tc>
                  <a:txBody>
                    <a:bodyPr/>
                    <a:lstStyle/>
                    <a:p>
                      <a:pPr marL="24130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lang="en-US" sz="900" dirty="0">
                          <a:latin typeface="Calibri"/>
                          <a:cs typeface="Calibri"/>
                        </a:rPr>
                        <a:t>O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UCP</a:t>
                      </a:r>
                      <a:r>
                        <a:rPr sz="9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–</a:t>
                      </a:r>
                      <a:r>
                        <a:rPr sz="9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Campus</a:t>
                      </a:r>
                      <a:r>
                        <a:rPr sz="9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HCM</a:t>
                      </a:r>
                      <a:r>
                        <a:rPr sz="9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Inquiry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E1D2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0DBDB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DBDBD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DBDBD"/>
                    </a:solidFill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lang="en-US" sz="900" dirty="0">
                          <a:latin typeface="Calibri"/>
                          <a:cs typeface="Calibri"/>
                        </a:rPr>
                        <a:t>O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70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spc="-10" dirty="0">
                          <a:latin typeface="Calibri"/>
                          <a:cs typeface="Calibri"/>
                        </a:rPr>
                        <a:t>UCP</a:t>
                      </a:r>
                      <a:r>
                        <a:rPr sz="9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9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latin typeface="Calibri"/>
                          <a:cs typeface="Calibri"/>
                        </a:rPr>
                        <a:t>Campus</a:t>
                      </a:r>
                      <a:r>
                        <a:rPr sz="9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Funding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900" b="1" spc="-10" dirty="0">
                          <a:latin typeface="Calibri"/>
                          <a:cs typeface="Calibri"/>
                        </a:rPr>
                        <a:t>Initiator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24130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lang="en-US" sz="900" dirty="0">
                          <a:latin typeface="Calibri"/>
                          <a:cs typeface="Calibri"/>
                        </a:rPr>
                        <a:t>O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DBDBD"/>
                    </a:solidFill>
                  </a:tcPr>
                </a:tc>
                <a:tc>
                  <a:txBody>
                    <a:bodyPr/>
                    <a:lstStyle/>
                    <a:p>
                      <a:pPr marL="29209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UCP</a:t>
                      </a:r>
                      <a:r>
                        <a:rPr sz="9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9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Campus</a:t>
                      </a:r>
                      <a:r>
                        <a:rPr sz="9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Budget</a:t>
                      </a:r>
                      <a:r>
                        <a:rPr sz="9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latin typeface="Calibri"/>
                          <a:cs typeface="Calibri"/>
                        </a:rPr>
                        <a:t>Entry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AEFDD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lang="en-US" sz="900" dirty="0">
                          <a:latin typeface="Calibri"/>
                          <a:cs typeface="Calibri"/>
                        </a:rPr>
                        <a:t>O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DBDBD"/>
                    </a:solidFill>
                  </a:tcPr>
                </a:tc>
                <a:tc>
                  <a:txBody>
                    <a:bodyPr/>
                    <a:lstStyle/>
                    <a:p>
                      <a:pPr marL="29209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9720">
                <a:tc>
                  <a:txBody>
                    <a:bodyPr/>
                    <a:lstStyle/>
                    <a:p>
                      <a:pPr marL="31750" marR="186055">
                        <a:lnSpc>
                          <a:spcPts val="1030"/>
                        </a:lnSpc>
                        <a:spcBef>
                          <a:spcPts val="50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UCP</a:t>
                      </a:r>
                      <a:r>
                        <a:rPr sz="9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9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Campus</a:t>
                      </a:r>
                      <a:r>
                        <a:rPr sz="9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Cost</a:t>
                      </a:r>
                      <a:r>
                        <a:rPr sz="9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Transfer</a:t>
                      </a:r>
                      <a:r>
                        <a:rPr sz="900" b="1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Initiator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lang="en-US" sz="900" dirty="0">
                          <a:latin typeface="Calibri"/>
                          <a:cs typeface="Calibri"/>
                        </a:rPr>
                        <a:t>R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AEFDD"/>
                    </a:solidFill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UCP</a:t>
                      </a:r>
                      <a:r>
                        <a:rPr sz="9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–</a:t>
                      </a:r>
                      <a:r>
                        <a:rPr sz="9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Campus</a:t>
                      </a:r>
                      <a:r>
                        <a:rPr sz="9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GL</a:t>
                      </a:r>
                      <a:r>
                        <a:rPr sz="9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Approver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24130"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lang="en-US" sz="900" dirty="0">
                          <a:latin typeface="Calibri"/>
                          <a:cs typeface="Calibri"/>
                        </a:rPr>
                        <a:t>R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tc>
                  <a:txBody>
                    <a:bodyPr/>
                    <a:lstStyle/>
                    <a:p>
                      <a:pPr marL="29209"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UCP</a:t>
                      </a:r>
                      <a:r>
                        <a:rPr sz="9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–</a:t>
                      </a:r>
                      <a:r>
                        <a:rPr sz="9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Campus</a:t>
                      </a:r>
                      <a:r>
                        <a:rPr sz="9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GL</a:t>
                      </a:r>
                      <a:r>
                        <a:rPr sz="9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Inquiry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AEFDD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FECD9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lang="en-US" sz="900" dirty="0">
                          <a:latin typeface="Calibri"/>
                          <a:cs typeface="Calibri"/>
                        </a:rPr>
                        <a:t>O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857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b="1" i="1" spc="-50" dirty="0">
                          <a:latin typeface="Calibri"/>
                          <a:cs typeface="Calibri"/>
                        </a:rPr>
                        <a:t>O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5372100" y="447649"/>
            <a:ext cx="4439285" cy="561975"/>
          </a:xfrm>
          <a:prstGeom prst="rect">
            <a:avLst/>
          </a:prstGeom>
          <a:solidFill>
            <a:srgbClr val="F8E2D3"/>
          </a:solidFill>
          <a:ln w="6350">
            <a:solidFill>
              <a:srgbClr val="DEEBF7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83820">
              <a:lnSpc>
                <a:spcPct val="100000"/>
              </a:lnSpc>
              <a:spcBef>
                <a:spcPts val="275"/>
              </a:spcBef>
            </a:pPr>
            <a:r>
              <a:rPr sz="1000" spc="-20" dirty="0">
                <a:latin typeface="Calibri"/>
                <a:cs typeface="Calibri"/>
              </a:rPr>
              <a:t>*</a:t>
            </a:r>
            <a:r>
              <a:rPr sz="1000" b="1" spc="-20" dirty="0">
                <a:latin typeface="Calibri"/>
                <a:cs typeface="Calibri"/>
              </a:rPr>
              <a:t>NOTE:</a:t>
            </a:r>
            <a:r>
              <a:rPr sz="1000" b="1" spc="-45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To </a:t>
            </a:r>
            <a:r>
              <a:rPr sz="1000" spc="-20" dirty="0">
                <a:latin typeface="Calibri"/>
                <a:cs typeface="Calibri"/>
              </a:rPr>
              <a:t>gain</a:t>
            </a:r>
            <a:r>
              <a:rPr sz="1000" spc="-3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access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to</a:t>
            </a:r>
            <a:r>
              <a:rPr sz="1000" spc="-2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UCPath,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20" dirty="0">
                <a:latin typeface="Calibri"/>
                <a:cs typeface="Calibri"/>
              </a:rPr>
              <a:t>required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20" dirty="0">
                <a:latin typeface="Calibri"/>
                <a:cs typeface="Calibri"/>
              </a:rPr>
              <a:t>training</a:t>
            </a:r>
            <a:r>
              <a:rPr sz="1000" spc="-5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courses</a:t>
            </a:r>
            <a:r>
              <a:rPr sz="1000" spc="1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must be</a:t>
            </a:r>
            <a:r>
              <a:rPr sz="1000" spc="-30" dirty="0">
                <a:latin typeface="Calibri"/>
                <a:cs typeface="Calibri"/>
              </a:rPr>
              <a:t> </a:t>
            </a:r>
            <a:r>
              <a:rPr sz="1000" spc="-20" dirty="0">
                <a:latin typeface="Calibri"/>
                <a:cs typeface="Calibri"/>
              </a:rPr>
              <a:t>completed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25" dirty="0">
                <a:latin typeface="Calibri"/>
                <a:cs typeface="Calibri"/>
              </a:rPr>
              <a:t>in</a:t>
            </a:r>
            <a:endParaRPr sz="1000">
              <a:latin typeface="Calibri"/>
              <a:cs typeface="Calibri"/>
            </a:endParaRPr>
          </a:p>
          <a:p>
            <a:pPr marL="83820">
              <a:lnSpc>
                <a:spcPct val="100000"/>
              </a:lnSpc>
              <a:spcBef>
                <a:spcPts val="10"/>
              </a:spcBef>
            </a:pPr>
            <a:r>
              <a:rPr sz="1000" b="1" spc="-10" dirty="0">
                <a:latin typeface="Calibri"/>
                <a:cs typeface="Calibri"/>
              </a:rPr>
              <a:t>UCLC</a:t>
            </a:r>
            <a:r>
              <a:rPr sz="1000" spc="-10" dirty="0">
                <a:latin typeface="Calibri"/>
                <a:cs typeface="Calibri"/>
              </a:rPr>
              <a:t>.</a:t>
            </a:r>
            <a:r>
              <a:rPr sz="1000" spc="-3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Training</a:t>
            </a:r>
            <a:r>
              <a:rPr sz="1000" spc="-2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materials </a:t>
            </a:r>
            <a:r>
              <a:rPr sz="1000" dirty="0">
                <a:latin typeface="Calibri"/>
                <a:cs typeface="Calibri"/>
              </a:rPr>
              <a:t>on</a:t>
            </a:r>
            <a:r>
              <a:rPr sz="1000" spc="-2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the</a:t>
            </a:r>
            <a:r>
              <a:rPr sz="1000" spc="-4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UCPath</a:t>
            </a:r>
            <a:r>
              <a:rPr sz="1000" spc="-15" dirty="0">
                <a:latin typeface="Calibri"/>
                <a:cs typeface="Calibri"/>
              </a:rPr>
              <a:t> </a:t>
            </a:r>
            <a:r>
              <a:rPr sz="1000" spc="-20" dirty="0">
                <a:latin typeface="Calibri"/>
                <a:cs typeface="Calibri"/>
              </a:rPr>
              <a:t>website</a:t>
            </a:r>
            <a:r>
              <a:rPr sz="1000" spc="-4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are</a:t>
            </a:r>
            <a:r>
              <a:rPr sz="1000" spc="-40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for</a:t>
            </a:r>
            <a:r>
              <a:rPr sz="1000" spc="-15" dirty="0">
                <a:latin typeface="Calibri"/>
                <a:cs typeface="Calibri"/>
              </a:rPr>
              <a:t> </a:t>
            </a:r>
            <a:r>
              <a:rPr sz="1000" spc="-20" dirty="0">
                <a:latin typeface="Calibri"/>
                <a:cs typeface="Calibri"/>
              </a:rPr>
              <a:t>reference</a:t>
            </a:r>
            <a:r>
              <a:rPr sz="1000" spc="-50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and</a:t>
            </a:r>
            <a:r>
              <a:rPr sz="1000" spc="-1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review.</a:t>
            </a:r>
            <a:endParaRPr sz="1000">
              <a:latin typeface="Calibri"/>
              <a:cs typeface="Calibri"/>
            </a:endParaRPr>
          </a:p>
          <a:p>
            <a:pPr marL="83820">
              <a:lnSpc>
                <a:spcPct val="100000"/>
              </a:lnSpc>
              <a:tabLst>
                <a:tab pos="879475" algn="l"/>
              </a:tabLst>
            </a:pPr>
            <a:r>
              <a:rPr sz="1000" b="1" dirty="0">
                <a:latin typeface="Calibri"/>
                <a:cs typeface="Calibri"/>
              </a:rPr>
              <a:t>R</a:t>
            </a:r>
            <a:r>
              <a:rPr sz="1000" b="1" spc="-4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=</a:t>
            </a:r>
            <a:r>
              <a:rPr sz="1000" b="1" spc="-35" dirty="0">
                <a:latin typeface="Calibri"/>
                <a:cs typeface="Calibri"/>
              </a:rPr>
              <a:t> </a:t>
            </a:r>
            <a:r>
              <a:rPr sz="1000" b="1" spc="-10" dirty="0">
                <a:latin typeface="Calibri"/>
                <a:cs typeface="Calibri"/>
              </a:rPr>
              <a:t>Required</a:t>
            </a:r>
            <a:r>
              <a:rPr sz="1000" b="1" dirty="0">
                <a:latin typeface="Calibri"/>
                <a:cs typeface="Calibri"/>
              </a:rPr>
              <a:t>	O</a:t>
            </a:r>
            <a:r>
              <a:rPr sz="1000" b="1" spc="-5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=</a:t>
            </a:r>
            <a:r>
              <a:rPr sz="1000" b="1" spc="-35" dirty="0">
                <a:latin typeface="Calibri"/>
                <a:cs typeface="Calibri"/>
              </a:rPr>
              <a:t> </a:t>
            </a:r>
            <a:r>
              <a:rPr sz="1000" b="1" spc="-10" dirty="0">
                <a:latin typeface="Calibri"/>
                <a:cs typeface="Calibri"/>
              </a:rPr>
              <a:t>Optional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83846" y="3667949"/>
            <a:ext cx="9542145" cy="0"/>
          </a:xfrm>
          <a:custGeom>
            <a:avLst/>
            <a:gdLst/>
            <a:ahLst/>
            <a:cxnLst/>
            <a:rect l="l" t="t" r="r" b="b"/>
            <a:pathLst>
              <a:path w="9542145">
                <a:moveTo>
                  <a:pt x="0" y="0"/>
                </a:moveTo>
                <a:lnTo>
                  <a:pt x="9541764" y="0"/>
                </a:lnTo>
              </a:path>
            </a:pathLst>
          </a:custGeom>
          <a:ln w="190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Words>500</Words>
  <Application>Microsoft Office PowerPoint</Application>
  <PresentationFormat>Custom</PresentationFormat>
  <Paragraphs>203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Franklin Gothic Medium</vt:lpstr>
      <vt:lpstr>Symbol</vt:lpstr>
      <vt:lpstr>Times New Roman</vt:lpstr>
      <vt:lpstr>Office Theme</vt:lpstr>
      <vt:lpstr>Welcome to UCPath!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Word - UCPath-training-curriculumv3.docx</dc:title>
  <dc:creator>Debbie Kistler</dc:creator>
  <cp:lastModifiedBy>Andrea Kristin Knaub</cp:lastModifiedBy>
  <cp:revision>4</cp:revision>
  <dcterms:created xsi:type="dcterms:W3CDTF">2026-04-01T16:09:00Z</dcterms:created>
  <dcterms:modified xsi:type="dcterms:W3CDTF">2026-04-03T22:58:01Z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2025-08-08T00:00:00Z</vt:filetime>
  </property>
  <property fmtid="{D5CDD505-2E9C-101B-9397-08002B2CF9AE}" pid="3" name="Creator">
    <vt:lpwstr>Acrobat PDFMaker 25 for Word</vt:lpwstr>
  </property>
  <property fmtid="{D5CDD505-2E9C-101B-9397-08002B2CF9AE}" pid="4" name="LastSaved">
    <vt:filetime>2026-04-01T00:00:00Z</vt:filetime>
  </property>
  <property fmtid="{D5CDD505-2E9C-101B-9397-08002B2CF9AE}" pid="5" name="Producer">
    <vt:lpwstr>Adobe PDF Library 25.1.97</vt:lpwstr>
  </property>
  <property fmtid="{D5CDD505-2E9C-101B-9397-08002B2CF9AE}" pid="6" name="SourceModified">
    <vt:lpwstr>D:20250808214247</vt:lpwstr>
  </property>
</Properties>
</file>